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658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97" y="57871"/>
            <a:ext cx="4351197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7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7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7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b="1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3000" b="1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94" name="Shape 94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-75" y="1159406"/>
            <a:ext cx="9144000" cy="4429834"/>
          </a:xfrm>
          <a:prstGeom prst="rect">
            <a:avLst/>
          </a:prstGeom>
          <a:solidFill>
            <a:srgbClr val="1381C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Крупный заголовок слайда</a:t>
            </a:r>
            <a:endParaRPr sz="3000" b="1" i="0" u="none" strike="noStrike" cap="none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pic>
        <p:nvPicPr>
          <p:cNvPr id="12" name="Picture 4" descr="D:\WOR-R-RK!\ННГУ\NNGU FACULTY\Факультет физической культуры и спорта\Logo\Факультет-физической-культуры-и-спорта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1"/>
            <a:ext cx="2987899" cy="1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t="3574" b="3574"/>
          <a:stretch/>
        </p:blipFill>
        <p:spPr>
          <a:xfrm>
            <a:off x="0" y="1185899"/>
            <a:ext cx="9144000" cy="45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ru-RU" sz="3200" b="1" dirty="0">
                <a:solidFill>
                  <a:srgbClr val="F3F3F3"/>
                </a:solidFill>
              </a:rPr>
              <a:t>Крупный заголовок слайда</a:t>
            </a:r>
            <a:endParaRPr lang="ru-RU" sz="3000" b="1" dirty="0">
              <a:solidFill>
                <a:srgbClr val="F3F3F3"/>
              </a:solidFill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5691574"/>
            <a:ext cx="9144000" cy="1166326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4" descr="D:\WOR-R-RK!\ННГУ\NNGU FACULTY\Факультет физической культуры и спорта\Logo\Факультет-физической-культуры-и-спорта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1"/>
            <a:ext cx="2987899" cy="1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33550" y="483910"/>
            <a:ext cx="4060060" cy="481200"/>
          </a:xfrm>
          <a:prstGeom prst="parallelogram">
            <a:avLst>
              <a:gd name="adj" fmla="val 36734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Оформление заголовков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436096" y="1897325"/>
            <a:ext cx="2665979" cy="3775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8"/>
              </a:buClr>
              <a:buSzPct val="250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64A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Поток как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8"/>
              </a:buClr>
              <a:buSzPct val="250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64A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плазменное образование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7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Луч оптически стабилен. Исследователями из разных лабораторий неоднократно наблюдалось, как квантовое состояние отражает экранированный сверхпроводник так, как это могло бы происходить в полупроводнике с широкой запрещенной зоной.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64A8"/>
              </a:buClr>
              <a:buSzPct val="25000"/>
              <a:buFont typeface="Verdana"/>
              <a:buNone/>
            </a:pPr>
            <a:r>
              <a:rPr lang="ru-RU" sz="800" b="1" i="0" u="none" strike="noStrike" cap="none" dirty="0">
                <a:solidFill>
                  <a:srgbClr val="0064A8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Поток как плазменное образование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7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Луч оптически стабилен. Исследователями из разных лабораторий неоднократно наблюдалось, как квантовое состояние отражает экранированный сверхпроводник так, как это могло бы происходить в полупроводнике с широкой запрещенной зоной.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800" b="1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Поток как плазменное образование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2A24"/>
              </a:buClr>
              <a:buSzPct val="25000"/>
              <a:buFont typeface="Calibri"/>
              <a:buNone/>
            </a:pPr>
            <a:r>
              <a:rPr lang="ru-RU" sz="7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Луч оптически стабилен. Исследователями из разных лабораторий неоднократно наблюдалось, как квантовое состояние отражает экранированный сверхпроводник так, как это могло бы происходить в полупроводнике с широкой запрещенной зоной.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900" b="0" i="0" u="none" strike="noStrike" cap="none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1300" b="0" i="0" u="none" strike="noStrike" cap="none" dirty="0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67100" y="1079750"/>
            <a:ext cx="3635099" cy="4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700" b="0" i="1" u="none" strike="noStrike" cap="none" dirty="0">
              <a:solidFill>
                <a:srgbClr val="999999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700" b="0" i="1" u="none" strike="noStrike" cap="none" dirty="0">
              <a:solidFill>
                <a:srgbClr val="999999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64A8"/>
                </a:solidFill>
                <a:latin typeface="Arial"/>
                <a:ea typeface="Arial"/>
                <a:cs typeface="Arial"/>
                <a:sym typeface="Arial"/>
              </a:rPr>
              <a:t>Заголовок должен быть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64A8"/>
                </a:solidFill>
                <a:latin typeface="Arial"/>
                <a:ea typeface="Arial"/>
                <a:cs typeface="Arial"/>
                <a:sym typeface="Arial"/>
              </a:rPr>
              <a:t>информативным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dirty="0">
              <a:solidFill>
                <a:srgbClr val="0064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Заголовок — не просто формальное резюме текста, иначе от него стоило бы избавиться как от лишнего повтора.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Заголовок мгновенно ориентирует в смысле — как навигационная табличка на двери. Это первый ключ к пониманию: «где я, куда я попал?». Эффективность инструкции или сложной схемы может зависеть от ясности и информативности заголовка.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Нет необходимости делать заголовок жирным, если он достаточно крупный и хорошо заметен в простом начертании. Однако для контраста с текстом в мелких кеглях без полужирного не обойтись: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95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Робинзон Крузо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Роман Даниэля Дефо, впервые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опубликованный в апреле 1719,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названный по имени главного героя.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Font typeface="Calibri"/>
              <a:buNone/>
            </a:pPr>
            <a:endParaRPr sz="800" b="0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ct val="25000"/>
              <a:buFont typeface="Calibri"/>
              <a:buNone/>
            </a:pPr>
            <a:r>
              <a:rPr lang="ru-RU" sz="800" b="0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Если заголовок занимает несколько строк, необходимо избегать висячих союзов и предлогов и нелогичных переносов.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74750" y="5015325"/>
            <a:ext cx="1746000" cy="9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600" b="0" i="1" u="none" strike="noStrike" cap="non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Плохо: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Жизнь и удивительные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приключения Робинзона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Крузо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Жизнь и удивительные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приключения Робинзона Крузо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383200" y="5015325"/>
            <a:ext cx="2155200" cy="9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600" b="0" i="1" u="none" strike="noStrike" cap="non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Хорошо: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Жизнь и удивительные приключения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erdana"/>
              <a:buNone/>
            </a:pPr>
            <a:r>
              <a:rPr lang="ru-RU" sz="7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Робинзона Крузо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145250" y="1556950"/>
            <a:ext cx="3394500" cy="2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600" b="0" i="1" u="none" strike="noStrike" cap="non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— примеры оформления «заголовок и текст»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</a:t>
            </a:r>
          </a:p>
        </p:txBody>
      </p:sp>
      <p:sp>
        <p:nvSpPr>
          <p:cNvPr id="13" name="Shape 122"/>
          <p:cNvSpPr/>
          <p:nvPr/>
        </p:nvSpPr>
        <p:spPr>
          <a:xfrm>
            <a:off x="-195" y="483909"/>
            <a:ext cx="350192" cy="482754"/>
          </a:xfrm>
          <a:custGeom>
            <a:avLst/>
            <a:gdLst>
              <a:gd name="connsiteX0" fmla="*/ 0 w 481287"/>
              <a:gd name="connsiteY0" fmla="*/ 481200 h 481200"/>
              <a:gd name="connsiteX1" fmla="*/ 176764 w 481287"/>
              <a:gd name="connsiteY1" fmla="*/ 0 h 481200"/>
              <a:gd name="connsiteX2" fmla="*/ 481287 w 481287"/>
              <a:gd name="connsiteY2" fmla="*/ 0 h 481200"/>
              <a:gd name="connsiteX3" fmla="*/ 304523 w 481287"/>
              <a:gd name="connsiteY3" fmla="*/ 481200 h 481200"/>
              <a:gd name="connsiteX4" fmla="*/ 0 w 481287"/>
              <a:gd name="connsiteY4" fmla="*/ 481200 h 481200"/>
              <a:gd name="connsiteX0" fmla="*/ 0 w 337704"/>
              <a:gd name="connsiteY0" fmla="*/ 466086 h 481200"/>
              <a:gd name="connsiteX1" fmla="*/ 33181 w 337704"/>
              <a:gd name="connsiteY1" fmla="*/ 0 h 481200"/>
              <a:gd name="connsiteX2" fmla="*/ 337704 w 337704"/>
              <a:gd name="connsiteY2" fmla="*/ 0 h 481200"/>
              <a:gd name="connsiteX3" fmla="*/ 160940 w 337704"/>
              <a:gd name="connsiteY3" fmla="*/ 481200 h 481200"/>
              <a:gd name="connsiteX4" fmla="*/ 0 w 337704"/>
              <a:gd name="connsiteY4" fmla="*/ 466086 h 481200"/>
              <a:gd name="connsiteX0" fmla="*/ 0 w 354373"/>
              <a:gd name="connsiteY0" fmla="*/ 477992 h 481200"/>
              <a:gd name="connsiteX1" fmla="*/ 49850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0 w 354373"/>
              <a:gd name="connsiteY0" fmla="*/ 477992 h 481200"/>
              <a:gd name="connsiteX1" fmla="*/ 4606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2807 w 350036"/>
              <a:gd name="connsiteY0" fmla="*/ 477992 h 481200"/>
              <a:gd name="connsiteX1" fmla="*/ 269 w 350036"/>
              <a:gd name="connsiteY1" fmla="*/ 0 h 481200"/>
              <a:gd name="connsiteX2" fmla="*/ 350036 w 350036"/>
              <a:gd name="connsiteY2" fmla="*/ 0 h 481200"/>
              <a:gd name="connsiteX3" fmla="*/ 173272 w 350036"/>
              <a:gd name="connsiteY3" fmla="*/ 481200 h 481200"/>
              <a:gd name="connsiteX4" fmla="*/ 2807 w 350036"/>
              <a:gd name="connsiteY4" fmla="*/ 477992 h 481200"/>
              <a:gd name="connsiteX0" fmla="*/ 582 w 350192"/>
              <a:gd name="connsiteY0" fmla="*/ 482754 h 482754"/>
              <a:gd name="connsiteX1" fmla="*/ 425 w 350192"/>
              <a:gd name="connsiteY1" fmla="*/ 0 h 482754"/>
              <a:gd name="connsiteX2" fmla="*/ 350192 w 350192"/>
              <a:gd name="connsiteY2" fmla="*/ 0 h 482754"/>
              <a:gd name="connsiteX3" fmla="*/ 173428 w 350192"/>
              <a:gd name="connsiteY3" fmla="*/ 481200 h 482754"/>
              <a:gd name="connsiteX4" fmla="*/ 582 w 350192"/>
              <a:gd name="connsiteY4" fmla="*/ 482754 h 4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2" h="482754">
                <a:moveTo>
                  <a:pt x="582" y="482754"/>
                </a:moveTo>
                <a:cubicBezTo>
                  <a:pt x="2117" y="323423"/>
                  <a:pt x="-1110" y="159331"/>
                  <a:pt x="425" y="0"/>
                </a:cubicBezTo>
                <a:lnTo>
                  <a:pt x="350192" y="0"/>
                </a:lnTo>
                <a:lnTo>
                  <a:pt x="173428" y="481200"/>
                </a:lnTo>
                <a:lnTo>
                  <a:pt x="582" y="482754"/>
                </a:lnTo>
                <a:close/>
              </a:path>
            </a:pathLst>
          </a:custGeom>
          <a:solidFill>
            <a:srgbClr val="005EA4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4" descr="D:\WOR-R-RK!\ННГУ\NNGU FACULTY\Факультет физической культуры и спорта\Logo\Факультет-физической-культуры-и-спор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90" y="69982"/>
            <a:ext cx="3365581" cy="13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91650" y="1922500"/>
            <a:ext cx="4097100" cy="3101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8"/>
              </a:buClr>
              <a:buSzPct val="25000"/>
              <a:buFont typeface="Arial"/>
              <a:buNone/>
            </a:pPr>
            <a:r>
              <a:rPr lang="ru-RU" sz="1400" b="1" i="0" u="none" strike="noStrike" cap="none">
                <a:solidFill>
                  <a:srgbClr val="0064A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Иллюстрация привлекает внимание быстрее заголовка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8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Иллюстрация привлекает внимание быстрее заголовка: ребёнок учится видеть мир раньше, чем читать. Как и заголовок, иллюстрация цепляет читателя, вызывает интерес к чтению, помогает выбрать между текстами или объявлениями. Только всё это — быстрее и эффективнее.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8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 отличие от линейного текста, требующего последовательного чтения, иллюстрация передаёт информацию мгновенно и одновременно в нескольких измерениях: два физических измерения, цвет, светотень, перспектива, форма, текстура, узор.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8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 плоскому кадру человеческий мозг мгновенно распознаёт образы и лица, выстраивает в воображении трёхмерную сцену, моделирует связи между объектами — и иногда с самим зрителем, развивает сцену во времени. Формирует эмоцию и отношение: удивление, восхищение, сочувствие, печаль, отвращение.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ru-RU" sz="8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Хорошая иллюстрация делает всё сразу: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rgbClr val="4C4D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22"/>
          <p:cNvSpPr/>
          <p:nvPr/>
        </p:nvSpPr>
        <p:spPr>
          <a:xfrm>
            <a:off x="233550" y="483910"/>
            <a:ext cx="4060060" cy="481200"/>
          </a:xfrm>
          <a:prstGeom prst="parallelogram">
            <a:avLst>
              <a:gd name="adj" fmla="val 36734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dirty="0" smtClean="0">
                <a:solidFill>
                  <a:schemeClr val="lt1"/>
                </a:solidFill>
              </a:rPr>
              <a:t>Текст с иллюстрацией</a:t>
            </a: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-195" y="483909"/>
            <a:ext cx="350192" cy="482754"/>
          </a:xfrm>
          <a:custGeom>
            <a:avLst/>
            <a:gdLst>
              <a:gd name="connsiteX0" fmla="*/ 0 w 481287"/>
              <a:gd name="connsiteY0" fmla="*/ 481200 h 481200"/>
              <a:gd name="connsiteX1" fmla="*/ 176764 w 481287"/>
              <a:gd name="connsiteY1" fmla="*/ 0 h 481200"/>
              <a:gd name="connsiteX2" fmla="*/ 481287 w 481287"/>
              <a:gd name="connsiteY2" fmla="*/ 0 h 481200"/>
              <a:gd name="connsiteX3" fmla="*/ 304523 w 481287"/>
              <a:gd name="connsiteY3" fmla="*/ 481200 h 481200"/>
              <a:gd name="connsiteX4" fmla="*/ 0 w 481287"/>
              <a:gd name="connsiteY4" fmla="*/ 481200 h 481200"/>
              <a:gd name="connsiteX0" fmla="*/ 0 w 337704"/>
              <a:gd name="connsiteY0" fmla="*/ 466086 h 481200"/>
              <a:gd name="connsiteX1" fmla="*/ 33181 w 337704"/>
              <a:gd name="connsiteY1" fmla="*/ 0 h 481200"/>
              <a:gd name="connsiteX2" fmla="*/ 337704 w 337704"/>
              <a:gd name="connsiteY2" fmla="*/ 0 h 481200"/>
              <a:gd name="connsiteX3" fmla="*/ 160940 w 337704"/>
              <a:gd name="connsiteY3" fmla="*/ 481200 h 481200"/>
              <a:gd name="connsiteX4" fmla="*/ 0 w 337704"/>
              <a:gd name="connsiteY4" fmla="*/ 466086 h 481200"/>
              <a:gd name="connsiteX0" fmla="*/ 0 w 354373"/>
              <a:gd name="connsiteY0" fmla="*/ 477992 h 481200"/>
              <a:gd name="connsiteX1" fmla="*/ 49850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0 w 354373"/>
              <a:gd name="connsiteY0" fmla="*/ 477992 h 481200"/>
              <a:gd name="connsiteX1" fmla="*/ 4606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2807 w 350036"/>
              <a:gd name="connsiteY0" fmla="*/ 477992 h 481200"/>
              <a:gd name="connsiteX1" fmla="*/ 269 w 350036"/>
              <a:gd name="connsiteY1" fmla="*/ 0 h 481200"/>
              <a:gd name="connsiteX2" fmla="*/ 350036 w 350036"/>
              <a:gd name="connsiteY2" fmla="*/ 0 h 481200"/>
              <a:gd name="connsiteX3" fmla="*/ 173272 w 350036"/>
              <a:gd name="connsiteY3" fmla="*/ 481200 h 481200"/>
              <a:gd name="connsiteX4" fmla="*/ 2807 w 350036"/>
              <a:gd name="connsiteY4" fmla="*/ 477992 h 481200"/>
              <a:gd name="connsiteX0" fmla="*/ 582 w 350192"/>
              <a:gd name="connsiteY0" fmla="*/ 482754 h 482754"/>
              <a:gd name="connsiteX1" fmla="*/ 425 w 350192"/>
              <a:gd name="connsiteY1" fmla="*/ 0 h 482754"/>
              <a:gd name="connsiteX2" fmla="*/ 350192 w 350192"/>
              <a:gd name="connsiteY2" fmla="*/ 0 h 482754"/>
              <a:gd name="connsiteX3" fmla="*/ 173428 w 350192"/>
              <a:gd name="connsiteY3" fmla="*/ 481200 h 482754"/>
              <a:gd name="connsiteX4" fmla="*/ 582 w 350192"/>
              <a:gd name="connsiteY4" fmla="*/ 482754 h 4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2" h="482754">
                <a:moveTo>
                  <a:pt x="582" y="482754"/>
                </a:moveTo>
                <a:cubicBezTo>
                  <a:pt x="2117" y="323423"/>
                  <a:pt x="-1110" y="159331"/>
                  <a:pt x="425" y="0"/>
                </a:cubicBezTo>
                <a:lnTo>
                  <a:pt x="350192" y="0"/>
                </a:lnTo>
                <a:lnTo>
                  <a:pt x="173428" y="481200"/>
                </a:lnTo>
                <a:lnTo>
                  <a:pt x="582" y="482754"/>
                </a:lnTo>
                <a:close/>
              </a:path>
            </a:pathLst>
          </a:custGeom>
          <a:solidFill>
            <a:srgbClr val="005EA4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41" descr="20e8b3ccb1f6ec77938fdb6515966a85.jpg"/>
          <p:cNvPicPr preferRelativeResize="0"/>
          <p:nvPr/>
        </p:nvPicPr>
        <p:blipFill rotWithShape="1">
          <a:blip r:embed="rId3">
            <a:alphaModFix/>
          </a:blip>
          <a:srcRect l="23891" r="23886"/>
          <a:stretch/>
        </p:blipFill>
        <p:spPr>
          <a:xfrm>
            <a:off x="5580112" y="2097028"/>
            <a:ext cx="2504738" cy="359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D:\WOR-R-RK!\ННГУ\NNGU FACULTY\Факультет физической культуры и спорта\Logo\Факультет-физической-культуры-и-спор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90" y="69982"/>
            <a:ext cx="3365581" cy="13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2"/>
          <p:cNvSpPr/>
          <p:nvPr/>
        </p:nvSpPr>
        <p:spPr>
          <a:xfrm>
            <a:off x="233550" y="483910"/>
            <a:ext cx="4060060" cy="481200"/>
          </a:xfrm>
          <a:prstGeom prst="parallelogram">
            <a:avLst>
              <a:gd name="adj" fmla="val 36734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Логотипы на белом фоне</a:t>
            </a: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22"/>
          <p:cNvSpPr/>
          <p:nvPr/>
        </p:nvSpPr>
        <p:spPr>
          <a:xfrm>
            <a:off x="-195" y="483909"/>
            <a:ext cx="350192" cy="482754"/>
          </a:xfrm>
          <a:custGeom>
            <a:avLst/>
            <a:gdLst>
              <a:gd name="connsiteX0" fmla="*/ 0 w 481287"/>
              <a:gd name="connsiteY0" fmla="*/ 481200 h 481200"/>
              <a:gd name="connsiteX1" fmla="*/ 176764 w 481287"/>
              <a:gd name="connsiteY1" fmla="*/ 0 h 481200"/>
              <a:gd name="connsiteX2" fmla="*/ 481287 w 481287"/>
              <a:gd name="connsiteY2" fmla="*/ 0 h 481200"/>
              <a:gd name="connsiteX3" fmla="*/ 304523 w 481287"/>
              <a:gd name="connsiteY3" fmla="*/ 481200 h 481200"/>
              <a:gd name="connsiteX4" fmla="*/ 0 w 481287"/>
              <a:gd name="connsiteY4" fmla="*/ 481200 h 481200"/>
              <a:gd name="connsiteX0" fmla="*/ 0 w 337704"/>
              <a:gd name="connsiteY0" fmla="*/ 466086 h 481200"/>
              <a:gd name="connsiteX1" fmla="*/ 33181 w 337704"/>
              <a:gd name="connsiteY1" fmla="*/ 0 h 481200"/>
              <a:gd name="connsiteX2" fmla="*/ 337704 w 337704"/>
              <a:gd name="connsiteY2" fmla="*/ 0 h 481200"/>
              <a:gd name="connsiteX3" fmla="*/ 160940 w 337704"/>
              <a:gd name="connsiteY3" fmla="*/ 481200 h 481200"/>
              <a:gd name="connsiteX4" fmla="*/ 0 w 337704"/>
              <a:gd name="connsiteY4" fmla="*/ 466086 h 481200"/>
              <a:gd name="connsiteX0" fmla="*/ 0 w 354373"/>
              <a:gd name="connsiteY0" fmla="*/ 477992 h 481200"/>
              <a:gd name="connsiteX1" fmla="*/ 49850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0 w 354373"/>
              <a:gd name="connsiteY0" fmla="*/ 477992 h 481200"/>
              <a:gd name="connsiteX1" fmla="*/ 4606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2807 w 350036"/>
              <a:gd name="connsiteY0" fmla="*/ 477992 h 481200"/>
              <a:gd name="connsiteX1" fmla="*/ 269 w 350036"/>
              <a:gd name="connsiteY1" fmla="*/ 0 h 481200"/>
              <a:gd name="connsiteX2" fmla="*/ 350036 w 350036"/>
              <a:gd name="connsiteY2" fmla="*/ 0 h 481200"/>
              <a:gd name="connsiteX3" fmla="*/ 173272 w 350036"/>
              <a:gd name="connsiteY3" fmla="*/ 481200 h 481200"/>
              <a:gd name="connsiteX4" fmla="*/ 2807 w 350036"/>
              <a:gd name="connsiteY4" fmla="*/ 477992 h 481200"/>
              <a:gd name="connsiteX0" fmla="*/ 582 w 350192"/>
              <a:gd name="connsiteY0" fmla="*/ 482754 h 482754"/>
              <a:gd name="connsiteX1" fmla="*/ 425 w 350192"/>
              <a:gd name="connsiteY1" fmla="*/ 0 h 482754"/>
              <a:gd name="connsiteX2" fmla="*/ 350192 w 350192"/>
              <a:gd name="connsiteY2" fmla="*/ 0 h 482754"/>
              <a:gd name="connsiteX3" fmla="*/ 173428 w 350192"/>
              <a:gd name="connsiteY3" fmla="*/ 481200 h 482754"/>
              <a:gd name="connsiteX4" fmla="*/ 582 w 350192"/>
              <a:gd name="connsiteY4" fmla="*/ 482754 h 4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2" h="482754">
                <a:moveTo>
                  <a:pt x="582" y="482754"/>
                </a:moveTo>
                <a:cubicBezTo>
                  <a:pt x="2117" y="323423"/>
                  <a:pt x="-1110" y="159331"/>
                  <a:pt x="425" y="0"/>
                </a:cubicBezTo>
                <a:lnTo>
                  <a:pt x="350192" y="0"/>
                </a:lnTo>
                <a:lnTo>
                  <a:pt x="173428" y="481200"/>
                </a:lnTo>
                <a:lnTo>
                  <a:pt x="582" y="482754"/>
                </a:lnTo>
                <a:close/>
              </a:path>
            </a:pathLst>
          </a:custGeom>
          <a:solidFill>
            <a:srgbClr val="005EA4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D:\WOR-R-RK!\ННГУ\NNGU FACULTY\Факультет физической культуры и спорта\Logo\FACULTY-OF-PHYSICAL-EDUCATION-AND-SP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5" y="4581128"/>
            <a:ext cx="3894440" cy="13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-R-RK!\ННГУ\NNGU FACULTY\Факультет физической культуры и спорта\Logo\FACULTY-OF-PHYSICAL-EDUCATION-AND-SPORTS_verti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87" y="1543885"/>
            <a:ext cx="4063736" cy="22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WOR-R-RK!\ННГУ\NNGU FACULTY\Факультет физической культуры и спорта\Logo\Факультет-физической-культуры-и-спор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7" y="4581126"/>
            <a:ext cx="3365581" cy="13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-R-RK!\ННГУ\NNGU FACULTY\Факультет физической культуры и спорта\Logo\ФАКУЛЬТЕТ-ФИЗИЧЕСКОЙ-КУЛЬТУРЫ-И-СПОРТА_вертикаль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3" y="1543885"/>
            <a:ext cx="3367734" cy="22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A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2"/>
          <p:cNvSpPr/>
          <p:nvPr/>
        </p:nvSpPr>
        <p:spPr>
          <a:xfrm>
            <a:off x="233550" y="483910"/>
            <a:ext cx="4060060" cy="481200"/>
          </a:xfrm>
          <a:prstGeom prst="parallelogram">
            <a:avLst>
              <a:gd name="adj" fmla="val 36734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Логотипы на синем фоне</a:t>
            </a: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22"/>
          <p:cNvSpPr/>
          <p:nvPr/>
        </p:nvSpPr>
        <p:spPr>
          <a:xfrm>
            <a:off x="-195" y="483909"/>
            <a:ext cx="350192" cy="482754"/>
          </a:xfrm>
          <a:custGeom>
            <a:avLst/>
            <a:gdLst>
              <a:gd name="connsiteX0" fmla="*/ 0 w 481287"/>
              <a:gd name="connsiteY0" fmla="*/ 481200 h 481200"/>
              <a:gd name="connsiteX1" fmla="*/ 176764 w 481287"/>
              <a:gd name="connsiteY1" fmla="*/ 0 h 481200"/>
              <a:gd name="connsiteX2" fmla="*/ 481287 w 481287"/>
              <a:gd name="connsiteY2" fmla="*/ 0 h 481200"/>
              <a:gd name="connsiteX3" fmla="*/ 304523 w 481287"/>
              <a:gd name="connsiteY3" fmla="*/ 481200 h 481200"/>
              <a:gd name="connsiteX4" fmla="*/ 0 w 481287"/>
              <a:gd name="connsiteY4" fmla="*/ 481200 h 481200"/>
              <a:gd name="connsiteX0" fmla="*/ 0 w 337704"/>
              <a:gd name="connsiteY0" fmla="*/ 466086 h 481200"/>
              <a:gd name="connsiteX1" fmla="*/ 33181 w 337704"/>
              <a:gd name="connsiteY1" fmla="*/ 0 h 481200"/>
              <a:gd name="connsiteX2" fmla="*/ 337704 w 337704"/>
              <a:gd name="connsiteY2" fmla="*/ 0 h 481200"/>
              <a:gd name="connsiteX3" fmla="*/ 160940 w 337704"/>
              <a:gd name="connsiteY3" fmla="*/ 481200 h 481200"/>
              <a:gd name="connsiteX4" fmla="*/ 0 w 337704"/>
              <a:gd name="connsiteY4" fmla="*/ 466086 h 481200"/>
              <a:gd name="connsiteX0" fmla="*/ 0 w 354373"/>
              <a:gd name="connsiteY0" fmla="*/ 477992 h 481200"/>
              <a:gd name="connsiteX1" fmla="*/ 49850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0 w 354373"/>
              <a:gd name="connsiteY0" fmla="*/ 477992 h 481200"/>
              <a:gd name="connsiteX1" fmla="*/ 4606 w 354373"/>
              <a:gd name="connsiteY1" fmla="*/ 0 h 481200"/>
              <a:gd name="connsiteX2" fmla="*/ 354373 w 354373"/>
              <a:gd name="connsiteY2" fmla="*/ 0 h 481200"/>
              <a:gd name="connsiteX3" fmla="*/ 177609 w 354373"/>
              <a:gd name="connsiteY3" fmla="*/ 481200 h 481200"/>
              <a:gd name="connsiteX4" fmla="*/ 0 w 354373"/>
              <a:gd name="connsiteY4" fmla="*/ 477992 h 481200"/>
              <a:gd name="connsiteX0" fmla="*/ 2807 w 350036"/>
              <a:gd name="connsiteY0" fmla="*/ 477992 h 481200"/>
              <a:gd name="connsiteX1" fmla="*/ 269 w 350036"/>
              <a:gd name="connsiteY1" fmla="*/ 0 h 481200"/>
              <a:gd name="connsiteX2" fmla="*/ 350036 w 350036"/>
              <a:gd name="connsiteY2" fmla="*/ 0 h 481200"/>
              <a:gd name="connsiteX3" fmla="*/ 173272 w 350036"/>
              <a:gd name="connsiteY3" fmla="*/ 481200 h 481200"/>
              <a:gd name="connsiteX4" fmla="*/ 2807 w 350036"/>
              <a:gd name="connsiteY4" fmla="*/ 477992 h 481200"/>
              <a:gd name="connsiteX0" fmla="*/ 582 w 350192"/>
              <a:gd name="connsiteY0" fmla="*/ 482754 h 482754"/>
              <a:gd name="connsiteX1" fmla="*/ 425 w 350192"/>
              <a:gd name="connsiteY1" fmla="*/ 0 h 482754"/>
              <a:gd name="connsiteX2" fmla="*/ 350192 w 350192"/>
              <a:gd name="connsiteY2" fmla="*/ 0 h 482754"/>
              <a:gd name="connsiteX3" fmla="*/ 173428 w 350192"/>
              <a:gd name="connsiteY3" fmla="*/ 481200 h 482754"/>
              <a:gd name="connsiteX4" fmla="*/ 582 w 350192"/>
              <a:gd name="connsiteY4" fmla="*/ 482754 h 4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92" h="482754">
                <a:moveTo>
                  <a:pt x="582" y="482754"/>
                </a:moveTo>
                <a:cubicBezTo>
                  <a:pt x="2117" y="323423"/>
                  <a:pt x="-1110" y="159331"/>
                  <a:pt x="425" y="0"/>
                </a:cubicBezTo>
                <a:lnTo>
                  <a:pt x="350192" y="0"/>
                </a:lnTo>
                <a:lnTo>
                  <a:pt x="173428" y="481200"/>
                </a:lnTo>
                <a:lnTo>
                  <a:pt x="582" y="482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D:\WOR-R-RK!\ННГУ\NNGU FACULTY\Факультет физической культуры и спорта\Logo\FACULTY-OF-PHYSICAL-EDUCATION-AND-SPORTS_vertical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53" y="1916832"/>
            <a:ext cx="3685464" cy="2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-R-RK!\ННГУ\NNGU FACULTY\Факультет физической культуры и спорта\Logo\FACULTY-OF-PHYSICAL-EDUCATION-AND-SPORTS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37" y="4149080"/>
            <a:ext cx="4265300" cy="14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-R-RK!\ННГУ\NNGU FACULTY\Факультет физической культуры и спорта\Logo\Факультет-физической-культуры-и-спорта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0" y="4149080"/>
            <a:ext cx="3686080" cy="14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OR-R-RK!\ННГУ\NNGU FACULTY\Факультет физической культуры и спорта\Logo\ФАКУЛЬТЕТ-ФИЗИЧЕСКОЙ-КУЛЬТУРЫ-И-СПОРТА_вертикальный_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22" y="1935882"/>
            <a:ext cx="3054252" cy="2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450</Words>
  <Application>Microsoft Office PowerPoint</Application>
  <PresentationFormat>Экран (4:3)</PresentationFormat>
  <Paragraphs>74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One</cp:lastModifiedBy>
  <cp:revision>20</cp:revision>
  <dcterms:modified xsi:type="dcterms:W3CDTF">2017-10-31T08:11:54Z</dcterms:modified>
</cp:coreProperties>
</file>